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611A9B6-60B8-45A2-A672-A0E1DE6A9CFC}">
  <a:tblStyle styleId="{E611A9B6-60B8-45A2-A672-A0E1DE6A9C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a357b768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a357b768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bbb40b829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fbbb40b829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bbb40b829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bbb40b829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bbb40b829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bbb40b829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bbb40b829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bbb40b829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bbb40b829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bbb40b829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bbb40b829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bbb40b829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bbb40b829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bbb40b829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bbb40b829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bbb40b829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-762000" y="-381000"/>
            <a:ext cx="11049000" cy="6667500"/>
            <a:chOff x="-762000" y="-381000"/>
            <a:chExt cx="11049000" cy="6667500"/>
          </a:xfrm>
        </p:grpSpPr>
        <p:sp>
          <p:nvSpPr>
            <p:cNvPr id="55" name="Google Shape;55;p13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-762000" y="2857500"/>
              <a:ext cx="3429000" cy="3429000"/>
            </a:xfrm>
            <a:prstGeom prst="ellipse">
              <a:avLst/>
            </a:prstGeom>
            <a:solidFill>
              <a:srgbClr val="0284C7">
                <a:alpha val="3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6096000" y="-381000"/>
              <a:ext cx="4191000" cy="4191000"/>
            </a:xfrm>
            <a:prstGeom prst="ellipse">
              <a:avLst/>
            </a:prstGeom>
            <a:solidFill>
              <a:srgbClr val="0F172A">
                <a:alpha val="200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762000" y="1238250"/>
              <a:ext cx="7620000" cy="19200"/>
            </a:xfrm>
            <a:prstGeom prst="rect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3619500" y="1476375"/>
            <a:ext cx="1905000" cy="342900"/>
            <a:chOff x="0" y="0"/>
            <a:chExt cx="1905000" cy="342900"/>
          </a:xfrm>
        </p:grpSpPr>
        <p:sp>
          <p:nvSpPr>
            <p:cNvPr id="61" name="Google Shape;61;p13"/>
            <p:cNvSpPr/>
            <p:nvPr/>
          </p:nvSpPr>
          <p:spPr>
            <a:xfrm>
              <a:off x="0" y="0"/>
              <a:ext cx="1905000" cy="342900"/>
            </a:xfrm>
            <a:prstGeom prst="roundRect">
              <a:avLst>
                <a:gd fmla="val 50000" name="adj"/>
              </a:avLst>
            </a:pr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0" y="0"/>
              <a:ext cx="1905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Paper ID - </a:t>
              </a:r>
              <a:endParaRPr b="1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" name="Google Shape;63;p13"/>
          <p:cNvSpPr txBox="1"/>
          <p:nvPr/>
        </p:nvSpPr>
        <p:spPr>
          <a:xfrm>
            <a:off x="762000" y="2000250"/>
            <a:ext cx="76200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Title of the Paper </a:t>
            </a:r>
            <a:endParaRPr b="1" sz="2400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 rotWithShape="1">
          <a:blip r:embed="rId4">
            <a:alphaModFix/>
          </a:blip>
          <a:srcRect b="0" l="209" r="209" t="0"/>
          <a:stretch/>
        </p:blipFill>
        <p:spPr>
          <a:xfrm>
            <a:off x="7810500" y="209550"/>
            <a:ext cx="714300" cy="8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38125"/>
            <a:ext cx="809700" cy="8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 rotWithShape="1">
          <a:blip r:embed="rId6">
            <a:alphaModFix/>
          </a:blip>
          <a:srcRect b="651" l="0" r="0" t="661"/>
          <a:stretch/>
        </p:blipFill>
        <p:spPr>
          <a:xfrm>
            <a:off x="3524250" y="361950"/>
            <a:ext cx="2095500" cy="57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oogle Shape;67;p13"/>
          <p:cNvGrpSpPr/>
          <p:nvPr/>
        </p:nvGrpSpPr>
        <p:grpSpPr>
          <a:xfrm>
            <a:off x="2036888" y="3640200"/>
            <a:ext cx="5070234" cy="666900"/>
            <a:chOff x="0" y="0"/>
            <a:chExt cx="2667000" cy="666900"/>
          </a:xfrm>
        </p:grpSpPr>
        <p:sp>
          <p:nvSpPr>
            <p:cNvPr id="68" name="Google Shape;68;p13"/>
            <p:cNvSpPr/>
            <p:nvPr/>
          </p:nvSpPr>
          <p:spPr>
            <a:xfrm>
              <a:off x="0" y="0"/>
              <a:ext cx="2667000" cy="666900"/>
            </a:xfrm>
            <a:prstGeom prst="roundRect">
              <a:avLst>
                <a:gd fmla="val 14285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 txBox="1"/>
            <p:nvPr/>
          </p:nvSpPr>
          <p:spPr>
            <a:xfrm>
              <a:off x="0" y="0"/>
              <a:ext cx="2667000" cy="6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rtl="0" algn="ctr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1" lang="en" sz="1000">
                  <a:solidFill>
                    <a:srgbClr val="0284C7"/>
                  </a:solidFill>
                  <a:latin typeface="Arial"/>
                  <a:ea typeface="Arial"/>
                  <a:cs typeface="Arial"/>
                  <a:sym typeface="Arial"/>
                </a:rPr>
                <a:t>Authors</a:t>
              </a:r>
              <a:endParaRPr b="1" sz="13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13"/>
          <p:cNvSpPr txBox="1"/>
          <p:nvPr/>
        </p:nvSpPr>
        <p:spPr>
          <a:xfrm>
            <a:off x="0" y="4650900"/>
            <a:ext cx="9061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4th International Conference on Artificial Intelligence, Computing Technologies, Internet of Things (IoT) and Data Analytics (AICTA 2026), </a:t>
            </a:r>
            <a:endParaRPr b="1" sz="1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October 2-3, 2026, NIT Silchar</a:t>
            </a:r>
            <a:endParaRPr b="1"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14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76" name="Google Shape;76;p14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4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8" name="Google Shape;78;p14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79" name="Google Shape;79;p14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4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Presentation Outline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" name="Google Shape;83;p14"/>
          <p:cNvGrpSpPr/>
          <p:nvPr/>
        </p:nvGrpSpPr>
        <p:grpSpPr>
          <a:xfrm>
            <a:off x="762000" y="1666875"/>
            <a:ext cx="7620000" cy="2628900"/>
            <a:chOff x="762000" y="1666875"/>
            <a:chExt cx="7620000" cy="2628900"/>
          </a:xfrm>
        </p:grpSpPr>
        <p:grpSp>
          <p:nvGrpSpPr>
            <p:cNvPr id="84" name="Google Shape;84;p14"/>
            <p:cNvGrpSpPr/>
            <p:nvPr/>
          </p:nvGrpSpPr>
          <p:grpSpPr>
            <a:xfrm>
              <a:off x="762000" y="1666875"/>
              <a:ext cx="3619500" cy="571500"/>
              <a:chOff x="0" y="0"/>
              <a:chExt cx="3619500" cy="571500"/>
            </a:xfrm>
          </p:grpSpPr>
          <p:sp>
            <p:nvSpPr>
              <p:cNvPr id="85" name="Google Shape;85;p14"/>
              <p:cNvSpPr/>
              <p:nvPr/>
            </p:nvSpPr>
            <p:spPr>
              <a:xfrm>
                <a:off x="0" y="0"/>
                <a:ext cx="36195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4"/>
              <p:cNvSpPr/>
              <p:nvPr/>
            </p:nvSpPr>
            <p:spPr>
              <a:xfrm>
                <a:off x="114300" y="114300"/>
                <a:ext cx="342900" cy="342900"/>
              </a:xfrm>
              <a:prstGeom prst="roundRect">
                <a:avLst>
                  <a:gd fmla="val 22222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4"/>
              <p:cNvSpPr txBox="1"/>
              <p:nvPr/>
            </p:nvSpPr>
            <p:spPr>
              <a:xfrm>
                <a:off x="114300" y="114300"/>
                <a:ext cx="342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01</a:t>
                </a:r>
                <a:endParaRPr b="1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4"/>
              <p:cNvSpPr txBox="1"/>
              <p:nvPr/>
            </p:nvSpPr>
            <p:spPr>
              <a:xfrm>
                <a:off x="571500" y="0"/>
                <a:ext cx="29052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Introduction</a:t>
                </a:r>
                <a:endParaRPr b="1" sz="13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" name="Google Shape;89;p14"/>
            <p:cNvGrpSpPr/>
            <p:nvPr/>
          </p:nvGrpSpPr>
          <p:grpSpPr>
            <a:xfrm>
              <a:off x="762000" y="2352675"/>
              <a:ext cx="3619500" cy="571500"/>
              <a:chOff x="0" y="0"/>
              <a:chExt cx="3619500" cy="571500"/>
            </a:xfrm>
          </p:grpSpPr>
          <p:sp>
            <p:nvSpPr>
              <p:cNvPr id="90" name="Google Shape;90;p14"/>
              <p:cNvSpPr/>
              <p:nvPr/>
            </p:nvSpPr>
            <p:spPr>
              <a:xfrm>
                <a:off x="0" y="0"/>
                <a:ext cx="36195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4"/>
              <p:cNvSpPr/>
              <p:nvPr/>
            </p:nvSpPr>
            <p:spPr>
              <a:xfrm>
                <a:off x="114300" y="114300"/>
                <a:ext cx="342900" cy="342900"/>
              </a:xfrm>
              <a:prstGeom prst="roundRect">
                <a:avLst>
                  <a:gd fmla="val 22222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4"/>
              <p:cNvSpPr txBox="1"/>
              <p:nvPr/>
            </p:nvSpPr>
            <p:spPr>
              <a:xfrm>
                <a:off x="114300" y="114300"/>
                <a:ext cx="342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02</a:t>
                </a:r>
                <a:endParaRPr b="1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4"/>
              <p:cNvSpPr txBox="1"/>
              <p:nvPr/>
            </p:nvSpPr>
            <p:spPr>
              <a:xfrm>
                <a:off x="571500" y="0"/>
                <a:ext cx="29052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Background</a:t>
                </a:r>
                <a:endParaRPr b="1" sz="13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4" name="Google Shape;94;p14"/>
            <p:cNvGrpSpPr/>
            <p:nvPr/>
          </p:nvGrpSpPr>
          <p:grpSpPr>
            <a:xfrm>
              <a:off x="762000" y="3038475"/>
              <a:ext cx="3619500" cy="571500"/>
              <a:chOff x="0" y="0"/>
              <a:chExt cx="3619500" cy="571500"/>
            </a:xfrm>
          </p:grpSpPr>
          <p:sp>
            <p:nvSpPr>
              <p:cNvPr id="95" name="Google Shape;95;p14"/>
              <p:cNvSpPr/>
              <p:nvPr/>
            </p:nvSpPr>
            <p:spPr>
              <a:xfrm>
                <a:off x="0" y="0"/>
                <a:ext cx="36195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4"/>
              <p:cNvSpPr/>
              <p:nvPr/>
            </p:nvSpPr>
            <p:spPr>
              <a:xfrm>
                <a:off x="114300" y="114300"/>
                <a:ext cx="342900" cy="342900"/>
              </a:xfrm>
              <a:prstGeom prst="roundRect">
                <a:avLst>
                  <a:gd fmla="val 22222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4"/>
              <p:cNvSpPr txBox="1"/>
              <p:nvPr/>
            </p:nvSpPr>
            <p:spPr>
              <a:xfrm>
                <a:off x="114300" y="114300"/>
                <a:ext cx="342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03</a:t>
                </a:r>
                <a:endParaRPr b="1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14"/>
              <p:cNvSpPr txBox="1"/>
              <p:nvPr/>
            </p:nvSpPr>
            <p:spPr>
              <a:xfrm>
                <a:off x="571500" y="0"/>
                <a:ext cx="29052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Proposed Work</a:t>
                </a:r>
                <a:endParaRPr b="1" sz="13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9" name="Google Shape;99;p14"/>
            <p:cNvGrpSpPr/>
            <p:nvPr/>
          </p:nvGrpSpPr>
          <p:grpSpPr>
            <a:xfrm>
              <a:off x="762000" y="3724275"/>
              <a:ext cx="3619500" cy="571500"/>
              <a:chOff x="0" y="0"/>
              <a:chExt cx="3619500" cy="571500"/>
            </a:xfrm>
          </p:grpSpPr>
          <p:sp>
            <p:nvSpPr>
              <p:cNvPr id="100" name="Google Shape;100;p14"/>
              <p:cNvSpPr/>
              <p:nvPr/>
            </p:nvSpPr>
            <p:spPr>
              <a:xfrm>
                <a:off x="0" y="0"/>
                <a:ext cx="36195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4"/>
              <p:cNvSpPr/>
              <p:nvPr/>
            </p:nvSpPr>
            <p:spPr>
              <a:xfrm>
                <a:off x="114300" y="114300"/>
                <a:ext cx="342900" cy="342900"/>
              </a:xfrm>
              <a:prstGeom prst="roundRect">
                <a:avLst>
                  <a:gd fmla="val 22222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4"/>
              <p:cNvSpPr txBox="1"/>
              <p:nvPr/>
            </p:nvSpPr>
            <p:spPr>
              <a:xfrm>
                <a:off x="114300" y="114300"/>
                <a:ext cx="342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04</a:t>
                </a:r>
                <a:endParaRPr b="1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14"/>
              <p:cNvSpPr txBox="1"/>
              <p:nvPr/>
            </p:nvSpPr>
            <p:spPr>
              <a:xfrm>
                <a:off x="571500" y="0"/>
                <a:ext cx="29052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Dataset Description</a:t>
                </a:r>
                <a:endParaRPr b="1" sz="13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4" name="Google Shape;104;p14"/>
            <p:cNvGrpSpPr/>
            <p:nvPr/>
          </p:nvGrpSpPr>
          <p:grpSpPr>
            <a:xfrm>
              <a:off x="4762500" y="1666875"/>
              <a:ext cx="3619500" cy="571500"/>
              <a:chOff x="0" y="0"/>
              <a:chExt cx="3619500" cy="571500"/>
            </a:xfrm>
          </p:grpSpPr>
          <p:sp>
            <p:nvSpPr>
              <p:cNvPr id="105" name="Google Shape;105;p14"/>
              <p:cNvSpPr/>
              <p:nvPr/>
            </p:nvSpPr>
            <p:spPr>
              <a:xfrm>
                <a:off x="0" y="0"/>
                <a:ext cx="36195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4"/>
              <p:cNvSpPr/>
              <p:nvPr/>
            </p:nvSpPr>
            <p:spPr>
              <a:xfrm>
                <a:off x="114300" y="114300"/>
                <a:ext cx="342900" cy="342900"/>
              </a:xfrm>
              <a:prstGeom prst="roundRect">
                <a:avLst>
                  <a:gd fmla="val 22222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4"/>
              <p:cNvSpPr txBox="1"/>
              <p:nvPr/>
            </p:nvSpPr>
            <p:spPr>
              <a:xfrm>
                <a:off x="114300" y="114300"/>
                <a:ext cx="342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05</a:t>
                </a:r>
                <a:endParaRPr b="1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14"/>
              <p:cNvSpPr txBox="1"/>
              <p:nvPr/>
            </p:nvSpPr>
            <p:spPr>
              <a:xfrm>
                <a:off x="571500" y="0"/>
                <a:ext cx="29052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Performance Measures</a:t>
                </a:r>
                <a:endParaRPr b="1" sz="13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9" name="Google Shape;109;p14"/>
            <p:cNvGrpSpPr/>
            <p:nvPr/>
          </p:nvGrpSpPr>
          <p:grpSpPr>
            <a:xfrm>
              <a:off x="4762500" y="2352675"/>
              <a:ext cx="3619500" cy="571500"/>
              <a:chOff x="0" y="0"/>
              <a:chExt cx="3619500" cy="571500"/>
            </a:xfrm>
          </p:grpSpPr>
          <p:sp>
            <p:nvSpPr>
              <p:cNvPr id="110" name="Google Shape;110;p14"/>
              <p:cNvSpPr/>
              <p:nvPr/>
            </p:nvSpPr>
            <p:spPr>
              <a:xfrm>
                <a:off x="0" y="0"/>
                <a:ext cx="36195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4"/>
              <p:cNvSpPr/>
              <p:nvPr/>
            </p:nvSpPr>
            <p:spPr>
              <a:xfrm>
                <a:off x="114300" y="114300"/>
                <a:ext cx="342900" cy="342900"/>
              </a:xfrm>
              <a:prstGeom prst="roundRect">
                <a:avLst>
                  <a:gd fmla="val 22222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4"/>
              <p:cNvSpPr txBox="1"/>
              <p:nvPr/>
            </p:nvSpPr>
            <p:spPr>
              <a:xfrm>
                <a:off x="114300" y="114300"/>
                <a:ext cx="342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06</a:t>
                </a:r>
                <a:endParaRPr b="1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14"/>
              <p:cNvSpPr txBox="1"/>
              <p:nvPr/>
            </p:nvSpPr>
            <p:spPr>
              <a:xfrm>
                <a:off x="571500" y="0"/>
                <a:ext cx="29052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Results and Analysis</a:t>
                </a:r>
                <a:endParaRPr b="1" sz="13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4" name="Google Shape;114;p14"/>
            <p:cNvGrpSpPr/>
            <p:nvPr/>
          </p:nvGrpSpPr>
          <p:grpSpPr>
            <a:xfrm>
              <a:off x="4762500" y="3038475"/>
              <a:ext cx="3619500" cy="571500"/>
              <a:chOff x="0" y="0"/>
              <a:chExt cx="3619500" cy="571500"/>
            </a:xfrm>
          </p:grpSpPr>
          <p:sp>
            <p:nvSpPr>
              <p:cNvPr id="115" name="Google Shape;115;p14"/>
              <p:cNvSpPr/>
              <p:nvPr/>
            </p:nvSpPr>
            <p:spPr>
              <a:xfrm>
                <a:off x="0" y="0"/>
                <a:ext cx="36195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14"/>
              <p:cNvSpPr/>
              <p:nvPr/>
            </p:nvSpPr>
            <p:spPr>
              <a:xfrm>
                <a:off x="114300" y="114300"/>
                <a:ext cx="342900" cy="342900"/>
              </a:xfrm>
              <a:prstGeom prst="roundRect">
                <a:avLst>
                  <a:gd fmla="val 22222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4"/>
              <p:cNvSpPr txBox="1"/>
              <p:nvPr/>
            </p:nvSpPr>
            <p:spPr>
              <a:xfrm>
                <a:off x="114300" y="114300"/>
                <a:ext cx="342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07</a:t>
                </a:r>
                <a:endParaRPr b="1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14"/>
              <p:cNvSpPr txBox="1"/>
              <p:nvPr/>
            </p:nvSpPr>
            <p:spPr>
              <a:xfrm>
                <a:off x="571500" y="0"/>
                <a:ext cx="29052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Conclusion and Future Scope</a:t>
                </a:r>
                <a:endParaRPr b="1" sz="13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9" name="Google Shape;119;p14"/>
            <p:cNvGrpSpPr/>
            <p:nvPr/>
          </p:nvGrpSpPr>
          <p:grpSpPr>
            <a:xfrm>
              <a:off x="4762500" y="3724275"/>
              <a:ext cx="3619500" cy="571500"/>
              <a:chOff x="0" y="0"/>
              <a:chExt cx="3619500" cy="571500"/>
            </a:xfrm>
          </p:grpSpPr>
          <p:sp>
            <p:nvSpPr>
              <p:cNvPr id="120" name="Google Shape;120;p14"/>
              <p:cNvSpPr/>
              <p:nvPr/>
            </p:nvSpPr>
            <p:spPr>
              <a:xfrm>
                <a:off x="0" y="0"/>
                <a:ext cx="3619500" cy="571500"/>
              </a:xfrm>
              <a:prstGeom prst="roundRect">
                <a:avLst>
                  <a:gd fmla="val 16666" name="adj"/>
                </a:avLst>
              </a:prstGeom>
              <a:solidFill>
                <a:srgbClr val="FFFFFF"/>
              </a:solidFill>
              <a:ln cap="flat" cmpd="sng" w="1430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4"/>
              <p:cNvSpPr/>
              <p:nvPr/>
            </p:nvSpPr>
            <p:spPr>
              <a:xfrm>
                <a:off x="114300" y="114300"/>
                <a:ext cx="342900" cy="342900"/>
              </a:xfrm>
              <a:prstGeom prst="roundRect">
                <a:avLst>
                  <a:gd fmla="val 22222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14"/>
              <p:cNvSpPr txBox="1"/>
              <p:nvPr/>
            </p:nvSpPr>
            <p:spPr>
              <a:xfrm>
                <a:off x="114300" y="114300"/>
                <a:ext cx="342900" cy="34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2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08</a:t>
                </a:r>
                <a:endParaRPr b="1" sz="1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14"/>
              <p:cNvSpPr txBox="1"/>
              <p:nvPr/>
            </p:nvSpPr>
            <p:spPr>
              <a:xfrm>
                <a:off x="571500" y="0"/>
                <a:ext cx="2905200" cy="571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1300">
                    <a:solidFill>
                      <a:srgbClr val="0F172A"/>
                    </a:solidFill>
                    <a:latin typeface="Arial"/>
                    <a:ea typeface="Arial"/>
                    <a:cs typeface="Arial"/>
                    <a:sym typeface="Arial"/>
                  </a:rPr>
                  <a:t>References</a:t>
                </a:r>
                <a:endParaRPr b="1" sz="1300">
                  <a:solidFill>
                    <a:srgbClr val="0F172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4" name="Google Shape;124;p14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5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130" name="Google Shape;130;p15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2" name="Google Shape;132;p15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133" name="Google Shape;133;p15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5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Behavioral instances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Polymorphism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16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144" name="Google Shape;144;p16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6" name="Google Shape;146;p16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147" name="Google Shape;147;p16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6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6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Background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6"/>
          <p:cNvSpPr txBox="1"/>
          <p:nvPr>
            <p:ph idx="1" type="body"/>
          </p:nvPr>
        </p:nvSpPr>
        <p:spPr>
          <a:xfrm>
            <a:off x="311700" y="1541950"/>
            <a:ext cx="8520600" cy="30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Related works [2] [3]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17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158" name="Google Shape;158;p17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60" name="Google Shape;160;p17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161" name="Google Shape;161;p17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7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Proposed Work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7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7"/>
          <p:cNvSpPr txBox="1"/>
          <p:nvPr>
            <p:ph idx="1" type="body"/>
          </p:nvPr>
        </p:nvSpPr>
        <p:spPr>
          <a:xfrm>
            <a:off x="311700" y="1541950"/>
            <a:ext cx="8520600" cy="30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Language agnostic sentiment analysis ….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18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172" name="Google Shape;172;p18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4" name="Google Shape;174;p18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175" name="Google Shape;175;p18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8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Dataset Description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8"/>
          <p:cNvSpPr txBox="1"/>
          <p:nvPr>
            <p:ph idx="1" type="body"/>
          </p:nvPr>
        </p:nvSpPr>
        <p:spPr>
          <a:xfrm>
            <a:off x="311700" y="1541950"/>
            <a:ext cx="8520600" cy="30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Language agnostic sentiment analysis ….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19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186" name="Google Shape;186;p19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9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8" name="Google Shape;188;p19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189" name="Google Shape;189;p19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9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Performance Measures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9"/>
          <p:cNvSpPr txBox="1"/>
          <p:nvPr>
            <p:ph idx="1" type="body"/>
          </p:nvPr>
        </p:nvSpPr>
        <p:spPr>
          <a:xfrm>
            <a:off x="311700" y="1541950"/>
            <a:ext cx="8520600" cy="30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Accuracy = TP + </a:t>
            </a:r>
            <a:r>
              <a:rPr lang="en"/>
              <a:t>TN / (TP + TN + FP + FN)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Precision = TP / TP + FP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20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200" name="Google Shape;200;p20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0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2" name="Google Shape;202;p20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203" name="Google Shape;203;p20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Results and Analysis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20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11700" y="1541950"/>
            <a:ext cx="8520600" cy="30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 </a:t>
            </a:r>
            <a:endParaRPr/>
          </a:p>
        </p:txBody>
      </p:sp>
      <p:graphicFrame>
        <p:nvGraphicFramePr>
          <p:cNvPr id="209" name="Google Shape;209;p20"/>
          <p:cNvGraphicFramePr/>
          <p:nvPr/>
        </p:nvGraphicFramePr>
        <p:xfrm>
          <a:off x="952500" y="1809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{E611A9B6-60B8-45A2-A672-A0E1DE6A9CFC}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Proposed Method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Accuracy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Precision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Recall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F1-score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21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215" name="Google Shape;215;p21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1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7" name="Google Shape;217;p21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218" name="Google Shape;218;p21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1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Conclusion &amp; Future Scope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1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1"/>
          <p:cNvSpPr txBox="1"/>
          <p:nvPr>
            <p:ph idx="1" type="body"/>
          </p:nvPr>
        </p:nvSpPr>
        <p:spPr>
          <a:xfrm>
            <a:off x="311700" y="1541950"/>
            <a:ext cx="8520600" cy="30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" name="Google Shape;228;p22"/>
          <p:cNvGrpSpPr/>
          <p:nvPr/>
        </p:nvGrpSpPr>
        <p:grpSpPr>
          <a:xfrm>
            <a:off x="0" y="0"/>
            <a:ext cx="9144000" cy="5143650"/>
            <a:chOff x="0" y="0"/>
            <a:chExt cx="9144000" cy="5143650"/>
          </a:xfrm>
        </p:grpSpPr>
        <p:sp>
          <p:nvSpPr>
            <p:cNvPr id="229" name="Google Shape;229;p22"/>
            <p:cNvSpPr/>
            <p:nvPr/>
          </p:nvSpPr>
          <p:spPr>
            <a:xfrm>
              <a:off x="0" y="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F172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22"/>
            <p:cNvSpPr/>
            <p:nvPr/>
          </p:nvSpPr>
          <p:spPr>
            <a:xfrm>
              <a:off x="0" y="5086350"/>
              <a:ext cx="9144000" cy="5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close/>
                </a:path>
              </a:pathLst>
            </a:custGeom>
            <a:solidFill>
              <a:srgbClr val="0284C7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31" name="Google Shape;231;p22"/>
            <p:cNvCxnSpPr/>
            <p:nvPr/>
          </p:nvCxnSpPr>
          <p:spPr>
            <a:xfrm>
              <a:off x="762000" y="1028700"/>
              <a:ext cx="7620000" cy="0"/>
            </a:xfrm>
            <a:prstGeom prst="straightConnector1">
              <a:avLst/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232" name="Google Shape;232;p22"/>
          <p:cNvPicPr preferRelativeResize="0"/>
          <p:nvPr/>
        </p:nvPicPr>
        <p:blipFill rotWithShape="1">
          <a:blip r:embed="rId4">
            <a:alphaModFix/>
          </a:blip>
          <a:srcRect b="30" l="0" r="0" t="40"/>
          <a:stretch/>
        </p:blipFill>
        <p:spPr>
          <a:xfrm>
            <a:off x="7810500" y="152400"/>
            <a:ext cx="666900" cy="76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152400"/>
            <a:ext cx="743100" cy="7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2"/>
          <p:cNvPicPr preferRelativeResize="0"/>
          <p:nvPr/>
        </p:nvPicPr>
        <p:blipFill rotWithShape="1">
          <a:blip r:embed="rId6">
            <a:alphaModFix/>
          </a:blip>
          <a:srcRect b="-660" l="0" r="0" t="660"/>
          <a:stretch/>
        </p:blipFill>
        <p:spPr>
          <a:xfrm>
            <a:off x="3524250" y="266700"/>
            <a:ext cx="2095500" cy="57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2"/>
          <p:cNvSpPr txBox="1"/>
          <p:nvPr/>
        </p:nvSpPr>
        <p:spPr>
          <a:xfrm>
            <a:off x="762000" y="1143000"/>
            <a:ext cx="76200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References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2"/>
          <p:cNvSpPr txBox="1"/>
          <p:nvPr/>
        </p:nvSpPr>
        <p:spPr>
          <a:xfrm>
            <a:off x="0" y="46482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4th International Conference on Artificial Intelligence, Computing Technologies, Internet of Things (IoT) and Data Analytics (AICTA 2026),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50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October 2-3, 2026, NIT Silchar</a:t>
            </a:r>
            <a:endParaRPr b="1" sz="950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2"/>
          <p:cNvSpPr txBox="1"/>
          <p:nvPr>
            <p:ph idx="1" type="body"/>
          </p:nvPr>
        </p:nvSpPr>
        <p:spPr>
          <a:xfrm>
            <a:off x="311700" y="1541950"/>
            <a:ext cx="8520600" cy="302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Reference 1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Reference 2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